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3" r:id="rId16"/>
    <p:sldId id="270" r:id="rId17"/>
    <p:sldId id="271" r:id="rId18"/>
    <p:sldId id="272" r:id="rId19"/>
    <p:sldId id="274" r:id="rId20"/>
    <p:sldId id="275" r:id="rId21"/>
    <p:sldId id="279" r:id="rId22"/>
    <p:sldId id="280" r:id="rId23"/>
    <p:sldId id="276" r:id="rId24"/>
    <p:sldId id="277" r:id="rId25"/>
    <p:sldId id="278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635"/>
  </p:normalViewPr>
  <p:slideViewPr>
    <p:cSldViewPr snapToGrid="0" snapToObjects="1">
      <p:cViewPr varScale="1">
        <p:scale>
          <a:sx n="150" d="100"/>
          <a:sy n="150" d="100"/>
        </p:scale>
        <p:origin x="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737F4-68FF-4043-85F7-5670E0E22B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CD6528-339B-484A-B78F-7B7CF1A442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28747-888A-0F48-A098-454135F15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A4179-22BD-0B4C-922A-0D1DE0CFE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C0AAA-3BC7-EF49-BC8D-E5B7D60D2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201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5EB01-ACCF-A94E-A65D-7570CF0AA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D7D406-9BA4-B540-BF2A-92F99711B0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BF8F7-FC16-EE47-A2D8-19B079D16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80868-69D5-8B48-80B8-30541B1CF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A909B-E1CD-E146-837B-A9BFCB2C1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861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47277-BFAC-544D-A3C9-2349FC5534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4767B0-F2A9-BB43-A909-1F81B558B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C0B13-B145-7E4C-8F68-34F4B1D40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04920-277E-1247-AD5E-B33B9C9AB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F8127-B34C-A649-B08E-1788D94F5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18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F050B-3564-364D-8233-E393BF08B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E643B-F681-0741-A58E-DB9413E6A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682C0-C524-8349-B260-C24CD6E9D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93A11-DFBB-1840-B85F-6795E808D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81779-107C-4249-83CD-B8A99AA4F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737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67F46-38AE-D243-8F41-3A1741E1E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722F9-FF09-3145-85EC-958EDC3FF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72139-C150-2744-8A37-78776F06D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1B34B-5E54-C248-85E9-72E8BAAB6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26EF7-47F1-3441-BE78-041EFA6AC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235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20635-6826-7A49-B5D1-BF78818F0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4931A-6A68-B94B-BD3E-8F6CFC026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797FBB-B7DE-154F-A17B-B679C2B05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766BE-BD48-A149-805E-32017AA96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0982D-F37B-174D-91D2-467EF1E36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83343-A1A0-914D-AC4C-CFEEE15E2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71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4319D-0E5B-FE48-BFD9-8A124A2BD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446CD-3A78-B745-9A8A-547B2A38B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EFA298-6E3C-E149-8722-9FAD6F3982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CE14F7-8221-E24B-B092-C97D32CB7E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63C579-C45B-374F-8186-8CCEBD8491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29D8A4-A765-F245-BF24-6AE9D054A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2B4CDA-1678-934D-80FE-A1BF26C6A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542A69-07AB-604B-97D0-BDD9883C5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69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2E232-4833-AB49-A757-9D8A19DA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3FAB72-8E28-DB44-A4F1-C1E78C598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2AE5DE-CBFC-3946-BD95-175DFCAFA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2C8DB5-4B1D-DA44-A618-A414C0D2E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60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FD0E80-86B9-2D42-BED1-DF57C8ADC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DF2F1F-9B9B-A249-8D83-975E44889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76B5B3-A174-AA45-BDEF-0F18B5563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4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EDFAE-89D5-EB40-B01A-724FB63A5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D6F39-90C9-0645-AC5B-35359A90D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7E99D3-8961-AE40-982C-B599907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40B316-8AF9-7A40-8EE7-6268989B7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E858B-D846-C749-9D4F-32BA0C9D7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7FC60C-8340-8A4B-9B24-92FC50EA2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12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6EA80-02AE-0C42-A282-10FEE72D9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22B0B5-5BB8-7943-82C5-A1B0C830CF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0C437-9E0A-EF44-AD37-EFB64B4A39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C8A2B-BE39-C64F-AE9F-8C1D761EA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4612A9-53E1-414A-B8EE-6F2858576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5A9005-CB2C-9F47-A894-AD473C9E6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75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55FDDC-52EB-C945-9E57-5BC935D0E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AA3E2C-9003-1147-B9CA-2C97274AA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5E143-87F2-A548-B772-0CFDD9FEB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39AFC-0357-6246-91FC-C25CBE7C1CB7}" type="datetimeFigureOut">
              <a:rPr lang="en-US" smtClean="0"/>
              <a:t>11/29/19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5358E-7B98-A744-ACEF-D42D65208C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F5457-CB15-A546-B206-22A3CABD1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02AAD-1DD9-134B-821D-0101B6F3A7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242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AC2AA0-A699-C347-AE47-98775B649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little history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7E4506-D055-094B-929A-2E1D8424F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concerned with SPSS</a:t>
            </a:r>
          </a:p>
          <a:p>
            <a:r>
              <a:rPr lang="en-US" dirty="0"/>
              <a:t>invited a cursory look at data</a:t>
            </a:r>
          </a:p>
          <a:p>
            <a:r>
              <a:rPr lang="en-US" dirty="0"/>
              <a:t>R was great, but…</a:t>
            </a:r>
          </a:p>
          <a:p>
            <a:pPr lvl="1"/>
            <a:r>
              <a:rPr lang="en-US" dirty="0"/>
              <a:t>steep learning curve</a:t>
            </a:r>
          </a:p>
          <a:p>
            <a:r>
              <a:rPr lang="en-US" dirty="0"/>
              <a:t>Goal:</a:t>
            </a:r>
          </a:p>
          <a:p>
            <a:pPr lvl="1"/>
            <a:r>
              <a:rPr lang="en-US" dirty="0"/>
              <a:t>make R easier to use than SPSS</a:t>
            </a:r>
          </a:p>
          <a:p>
            <a:pPr lvl="1"/>
            <a:r>
              <a:rPr lang="en-US" dirty="0"/>
              <a:t>but developed under a different paradigm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334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2D2FA-CD96-7747-9A69-CC6FC3A20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C0E2D-FDFD-9D43-A8DD-EAA2C61D1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96DB42-5780-5447-86DA-94724B19C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550" y="0"/>
            <a:ext cx="7454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28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A3D27-325D-2A44-8FAA-89DB8FF0B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53B29-8685-7D42-8963-A2316FAD9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091BF6-C318-9D4A-BA2A-3E4EE9815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783" y="529069"/>
            <a:ext cx="8608483" cy="564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845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90723-7E54-6F41-86F5-2D468B0A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8E128-807A-9440-812F-95061BC0A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Numeric statistics </a:t>
            </a:r>
            <a:r>
              <a:rPr lang="en-US" i="1" dirty="0"/>
              <a:t>compress </a:t>
            </a:r>
            <a:r>
              <a:rPr lang="en-US" dirty="0"/>
              <a:t>information</a:t>
            </a:r>
          </a:p>
          <a:p>
            <a:r>
              <a:rPr lang="en-US" dirty="0"/>
              <a:t>That compression is okay if the model is appropriate</a:t>
            </a:r>
          </a:p>
          <a:p>
            <a:r>
              <a:rPr lang="en-US" dirty="0"/>
              <a:t>But you can’t know if it’s appropriate if all you see are the numbers!</a:t>
            </a:r>
          </a:p>
        </p:txBody>
      </p:sp>
    </p:spTree>
    <p:extLst>
      <p:ext uri="{BB962C8B-B14F-4D97-AF65-F5344CB8AC3E}">
        <p14:creationId xmlns:p14="http://schemas.microsoft.com/office/powerpoint/2010/main" val="1494274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08AAE-E650-CC42-A569-AD3D20D04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you see the 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5BDA4-299A-FB4C-9200-63DAD165B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statistical procedure must have a graphic</a:t>
            </a:r>
          </a:p>
          <a:p>
            <a:r>
              <a:rPr lang="en-US" dirty="0"/>
              <a:t>Every statistical graphic must present raw data</a:t>
            </a:r>
          </a:p>
          <a:p>
            <a:r>
              <a:rPr lang="en-US" dirty="0"/>
              <a:t>but…</a:t>
            </a:r>
          </a:p>
        </p:txBody>
      </p:sp>
    </p:spTree>
    <p:extLst>
      <p:ext uri="{BB962C8B-B14F-4D97-AF65-F5344CB8AC3E}">
        <p14:creationId xmlns:p14="http://schemas.microsoft.com/office/powerpoint/2010/main" val="4010810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A1D0C-9433-2F4D-A93D-B01257B4D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Equation Models are Invisible!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C222C-3234-A348-AC65-7A7A15B61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modeling relationships between latent (unobserved) variables</a:t>
            </a:r>
          </a:p>
          <a:p>
            <a:pPr lvl="1"/>
            <a:r>
              <a:rPr lang="en-US" dirty="0"/>
              <a:t>in other words, the raw data are invisible!</a:t>
            </a:r>
          </a:p>
          <a:p>
            <a:r>
              <a:rPr lang="en-US" dirty="0"/>
              <a:t>AND, SEMs are done on covariances</a:t>
            </a:r>
          </a:p>
          <a:p>
            <a:pPr lvl="1"/>
            <a:r>
              <a:rPr lang="en-US" dirty="0"/>
              <a:t>not raw data (except FIML…</a:t>
            </a:r>
            <a:r>
              <a:rPr lang="en-US" dirty="0" err="1"/>
              <a:t>ish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so we can’t plot raw data!</a:t>
            </a:r>
          </a:p>
        </p:txBody>
      </p:sp>
    </p:spTree>
    <p:extLst>
      <p:ext uri="{BB962C8B-B14F-4D97-AF65-F5344CB8AC3E}">
        <p14:creationId xmlns:p14="http://schemas.microsoft.com/office/powerpoint/2010/main" val="994243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CACE4-193F-F74B-B579-2484D90AB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there are 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67540-C246-1947-8258-E595A4001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Improves encoding</a:t>
            </a:r>
          </a:p>
          <a:p>
            <a:r>
              <a:rPr lang="en-US" dirty="0"/>
              <a:t>Highlights misfit</a:t>
            </a:r>
          </a:p>
          <a:p>
            <a:r>
              <a:rPr lang="en-US" dirty="0"/>
              <a:t>Focus on local fit, rather than global fit</a:t>
            </a:r>
          </a:p>
          <a:p>
            <a:r>
              <a:rPr lang="en-US" dirty="0"/>
              <a:t>I’ve never trusted SEMs because I cannot SEE them</a:t>
            </a:r>
          </a:p>
        </p:txBody>
      </p:sp>
    </p:spTree>
    <p:extLst>
      <p:ext uri="{BB962C8B-B14F-4D97-AF65-F5344CB8AC3E}">
        <p14:creationId xmlns:p14="http://schemas.microsoft.com/office/powerpoint/2010/main" val="8823462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EA744-1882-774D-8DC5-B66AD964C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that people haven’t tried…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B9851-DDEC-974F-93B1-32E631B9E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groups of techniques for visualizing SEMs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Visualizing residuals (e.g., references)</a:t>
            </a:r>
          </a:p>
          <a:p>
            <a:pPr lvl="2"/>
            <a:r>
              <a:rPr lang="en-US" dirty="0"/>
              <a:t>e.g., methane and asp….</a:t>
            </a:r>
          </a:p>
          <a:p>
            <a:pPr lvl="2"/>
            <a:r>
              <a:rPr lang="en-US" dirty="0"/>
              <a:t>compute factor scores for every individual</a:t>
            </a:r>
          </a:p>
          <a:p>
            <a:pPr lvl="2"/>
            <a:r>
              <a:rPr lang="en-US" dirty="0"/>
              <a:t>predict observed variables from latent variables (which are based on observed)</a:t>
            </a:r>
          </a:p>
          <a:p>
            <a:pPr lvl="3"/>
            <a:r>
              <a:rPr lang="en-US" dirty="0"/>
              <a:t>so, we’re predicting Y from Y…</a:t>
            </a:r>
          </a:p>
          <a:p>
            <a:pPr lvl="2"/>
            <a:r>
              <a:rPr lang="en-US" dirty="0"/>
              <a:t>subtract predicted from observed</a:t>
            </a:r>
          </a:p>
          <a:p>
            <a:pPr lvl="2"/>
            <a:r>
              <a:rPr lang="en-US" dirty="0"/>
              <a:t>study residuals</a:t>
            </a:r>
          </a:p>
          <a:p>
            <a:pPr lvl="2"/>
            <a:r>
              <a:rPr lang="en-US" dirty="0"/>
              <a:t>show graphic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Visualizing latent scores (Tay, not </a:t>
            </a:r>
            <a:r>
              <a:rPr lang="en-US" dirty="0" err="1"/>
              <a:t>tay</a:t>
            </a:r>
            <a:r>
              <a:rPr lang="en-US" dirty="0"/>
              <a:t>). </a:t>
            </a:r>
          </a:p>
          <a:p>
            <a:pPr lvl="2"/>
            <a:r>
              <a:rPr lang="en-US" dirty="0"/>
              <a:t>compute factor scores for every individual</a:t>
            </a:r>
          </a:p>
          <a:p>
            <a:pPr lvl="2"/>
            <a:r>
              <a:rPr lang="en-US" dirty="0"/>
              <a:t>study relationships between latent variables based on factor scores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70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6137C-5145-D448-83E2-9CA9106B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E7C63-9DF6-1645-A4AF-03457F7D4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assume the model is correct</a:t>
            </a:r>
          </a:p>
          <a:p>
            <a:r>
              <a:rPr lang="en-US" dirty="0"/>
              <a:t>These assume linear relationships</a:t>
            </a:r>
          </a:p>
          <a:p>
            <a:pPr lvl="1"/>
            <a:r>
              <a:rPr lang="en-US" dirty="0"/>
              <a:t>because they’re based on covariances/means</a:t>
            </a:r>
          </a:p>
        </p:txBody>
      </p:sp>
    </p:spTree>
    <p:extLst>
      <p:ext uri="{BB962C8B-B14F-4D97-AF65-F5344CB8AC3E}">
        <p14:creationId xmlns:p14="http://schemas.microsoft.com/office/powerpoint/2010/main" val="1769607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7C95B-965E-A84A-B8F0-EDFAD0FD8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approach do we typically take?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FF998-B272-A849-B5B8-8B33ABC0D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Regression models (e.g., scatterplots)</a:t>
            </a:r>
          </a:p>
          <a:p>
            <a:pPr lvl="1"/>
            <a:r>
              <a:rPr lang="en-US" dirty="0"/>
              <a:t>observed data are the X and Y</a:t>
            </a:r>
          </a:p>
          <a:p>
            <a:pPr lvl="1"/>
            <a:r>
              <a:rPr lang="en-US" dirty="0"/>
              <a:t>we plot the observed data as points</a:t>
            </a:r>
          </a:p>
          <a:p>
            <a:pPr lvl="1"/>
            <a:r>
              <a:rPr lang="en-US" dirty="0"/>
              <a:t>the model is a line (or a large dot or something)</a:t>
            </a:r>
          </a:p>
          <a:p>
            <a:r>
              <a:rPr lang="en-US" dirty="0"/>
              <a:t>SEM approaches</a:t>
            </a:r>
          </a:p>
          <a:p>
            <a:pPr lvl="1"/>
            <a:r>
              <a:rPr lang="en-US" dirty="0"/>
              <a:t>latent data are the model</a:t>
            </a:r>
          </a:p>
          <a:p>
            <a:pPr lvl="1"/>
            <a:r>
              <a:rPr lang="en-US" dirty="0"/>
              <a:t>the dots are the latent variable</a:t>
            </a:r>
          </a:p>
          <a:p>
            <a:pPr lvl="1"/>
            <a:r>
              <a:rPr lang="en-US" dirty="0"/>
              <a:t>the dots are the model</a:t>
            </a:r>
          </a:p>
          <a:p>
            <a:r>
              <a:rPr lang="en-US" dirty="0"/>
              <a:t>Let’s get back to the basics</a:t>
            </a:r>
          </a:p>
          <a:p>
            <a:pPr lvl="1"/>
            <a:r>
              <a:rPr lang="en-US" dirty="0"/>
              <a:t>leave the data as the dots</a:t>
            </a:r>
          </a:p>
          <a:p>
            <a:pPr lvl="1"/>
            <a:r>
              <a:rPr lang="en-US" dirty="0"/>
              <a:t>leave the model as the line</a:t>
            </a:r>
          </a:p>
        </p:txBody>
      </p:sp>
    </p:spTree>
    <p:extLst>
      <p:ext uri="{BB962C8B-B14F-4D97-AF65-F5344CB8AC3E}">
        <p14:creationId xmlns:p14="http://schemas.microsoft.com/office/powerpoint/2010/main" val="1262247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EB4EE-801F-B841-B474-C0D2A67A1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F93A2-4A08-B94C-8ADF-E8FC4C935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Plot the items on the x/y axis</a:t>
            </a:r>
          </a:p>
          <a:p>
            <a:r>
              <a:rPr lang="en-US" dirty="0"/>
              <a:t>The line is the “fit”</a:t>
            </a:r>
          </a:p>
          <a:p>
            <a:pPr lvl="1"/>
            <a:r>
              <a:rPr lang="en-US" dirty="0"/>
              <a:t>or the relationship between x/y, implied by the model</a:t>
            </a:r>
          </a:p>
          <a:p>
            <a:pPr lvl="1"/>
            <a:r>
              <a:rPr lang="en-US" dirty="0"/>
              <a:t>the latent is lurking in the “shadows,” leaving its trace as a line</a:t>
            </a:r>
          </a:p>
          <a:p>
            <a:r>
              <a:rPr lang="en-US" dirty="0"/>
              <a:t>If our model fits well, it should look like…</a:t>
            </a:r>
          </a:p>
        </p:txBody>
      </p:sp>
    </p:spTree>
    <p:extLst>
      <p:ext uri="{BB962C8B-B14F-4D97-AF65-F5344CB8AC3E}">
        <p14:creationId xmlns:p14="http://schemas.microsoft.com/office/powerpoint/2010/main" val="4092406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E628D-D368-6341-82A0-C61F32948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C2F0C-CD11-1248-ADB4-6CF3C836A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flexplot</a:t>
            </a:r>
            <a:r>
              <a:rPr lang="en-US" dirty="0"/>
              <a:t> </a:t>
            </a:r>
          </a:p>
          <a:p>
            <a:r>
              <a:rPr lang="en-US" dirty="0"/>
              <a:t>eight steps of data analysis</a:t>
            </a:r>
          </a:p>
        </p:txBody>
      </p:sp>
    </p:spTree>
    <p:extLst>
      <p:ext uri="{BB962C8B-B14F-4D97-AF65-F5344CB8AC3E}">
        <p14:creationId xmlns:p14="http://schemas.microsoft.com/office/powerpoint/2010/main" val="40634709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30A9-4CC8-9F40-8D43-02AE4A798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Shadow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148B1-88A2-AD4D-9F29-644C2226F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good diagnostic tool</a:t>
            </a:r>
          </a:p>
          <a:p>
            <a:pPr lvl="2"/>
            <a:r>
              <a:rPr lang="en-US" dirty="0"/>
              <a:t>if the line </a:t>
            </a:r>
            <a:r>
              <a:rPr lang="en-US" dirty="0" err="1"/>
              <a:t>ain’t</a:t>
            </a:r>
            <a:r>
              <a:rPr lang="en-US" dirty="0"/>
              <a:t> going through the data, you know there’s misfit</a:t>
            </a:r>
          </a:p>
          <a:p>
            <a:pPr lvl="1"/>
            <a:r>
              <a:rPr lang="en-US" dirty="0"/>
              <a:t>highlights local misfit</a:t>
            </a:r>
          </a:p>
          <a:p>
            <a:pPr lvl="1"/>
            <a:r>
              <a:rPr lang="en-US" dirty="0"/>
              <a:t>easy to interpret</a:t>
            </a:r>
          </a:p>
          <a:p>
            <a:pPr lvl="2"/>
            <a:r>
              <a:rPr lang="en-US" dirty="0"/>
              <a:t>just standard regression</a:t>
            </a:r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may mask misfit</a:t>
            </a:r>
          </a:p>
          <a:p>
            <a:pPr lvl="1"/>
            <a:r>
              <a:rPr lang="en-US" dirty="0"/>
              <a:t>doesn’t improve encoding for the </a:t>
            </a:r>
            <a:r>
              <a:rPr lang="en-US" i="1" dirty="0"/>
              <a:t>entire </a:t>
            </a:r>
            <a:r>
              <a:rPr lang="en-US" dirty="0"/>
              <a:t>model</a:t>
            </a:r>
          </a:p>
          <a:p>
            <a:pPr lvl="1"/>
            <a:r>
              <a:rPr lang="en-US" dirty="0"/>
              <a:t>easier said than done!</a:t>
            </a:r>
          </a:p>
        </p:txBody>
      </p:sp>
    </p:spTree>
    <p:extLst>
      <p:ext uri="{BB962C8B-B14F-4D97-AF65-F5344CB8AC3E}">
        <p14:creationId xmlns:p14="http://schemas.microsoft.com/office/powerpoint/2010/main" val="38409052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53459-4854-EE48-85EF-78C2CB4DC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C3951-DEB9-D141-A0AD-043A9CC94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Latent variable has different scale</a:t>
            </a:r>
          </a:p>
          <a:p>
            <a:pPr lvl="1"/>
            <a:r>
              <a:rPr lang="en-US" dirty="0"/>
              <a:t>if x mean if 50 and y mean is 10, latent may have a mean of 0</a:t>
            </a:r>
          </a:p>
          <a:p>
            <a:pPr lvl="1"/>
            <a:r>
              <a:rPr lang="en-US" dirty="0"/>
              <a:t>the fit will not pass through the data</a:t>
            </a:r>
          </a:p>
          <a:p>
            <a:pPr lvl="1"/>
            <a:r>
              <a:rPr lang="en-US" dirty="0"/>
              <a:t>solution?</a:t>
            </a:r>
          </a:p>
          <a:p>
            <a:pPr lvl="2"/>
            <a:r>
              <a:rPr lang="en-US" dirty="0"/>
              <a:t>rescale the latent variable to have the same mean/</a:t>
            </a:r>
            <a:r>
              <a:rPr lang="en-US" dirty="0" err="1"/>
              <a:t>sd</a:t>
            </a:r>
            <a:r>
              <a:rPr lang="en-US" dirty="0"/>
              <a:t> as y variable</a:t>
            </a:r>
          </a:p>
          <a:p>
            <a:r>
              <a:rPr lang="en-US" dirty="0"/>
              <a:t>But there’s still a problem!</a:t>
            </a:r>
          </a:p>
          <a:p>
            <a:pPr lvl="1"/>
            <a:r>
              <a:rPr lang="en-US" dirty="0"/>
              <a:t>show visual</a:t>
            </a:r>
          </a:p>
          <a:p>
            <a:pPr lvl="1"/>
            <a:r>
              <a:rPr lang="en-US" dirty="0"/>
              <a:t>This really frustrated me</a:t>
            </a:r>
          </a:p>
          <a:p>
            <a:pPr lvl="1"/>
            <a:r>
              <a:rPr lang="en-US" dirty="0"/>
              <a:t>Why doesn’t it match?</a:t>
            </a:r>
          </a:p>
          <a:p>
            <a:pPr lvl="2"/>
            <a:r>
              <a:rPr lang="en-US" dirty="0"/>
              <a:t>latent variables “correct” for unreliability</a:t>
            </a:r>
          </a:p>
          <a:p>
            <a:pPr lvl="2"/>
            <a:r>
              <a:rPr lang="en-US" dirty="0"/>
              <a:t>that steeper slope is the slope you would expect if the indicators had perfect reliability</a:t>
            </a:r>
          </a:p>
          <a:p>
            <a:pPr lvl="2"/>
            <a:r>
              <a:rPr lang="en-US" dirty="0"/>
              <a:t>But they don’t!</a:t>
            </a:r>
          </a:p>
        </p:txBody>
      </p:sp>
    </p:spTree>
    <p:extLst>
      <p:ext uri="{BB962C8B-B14F-4D97-AF65-F5344CB8AC3E}">
        <p14:creationId xmlns:p14="http://schemas.microsoft.com/office/powerpoint/2010/main" val="3185061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E6551-0AE3-2643-A839-3C6096697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we need to “</a:t>
            </a:r>
            <a:r>
              <a:rPr lang="en-US" dirty="0" err="1"/>
              <a:t>uncorrect</a:t>
            </a:r>
            <a:r>
              <a:rPr lang="en-US" dirty="0"/>
              <a:t>” them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DC6BB-B08E-3D43-913E-7B07CFA37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Slightly technical</a:t>
            </a:r>
          </a:p>
          <a:p>
            <a:pPr lvl="1"/>
            <a:r>
              <a:rPr lang="en-US" dirty="0"/>
              <a:t>show details</a:t>
            </a:r>
          </a:p>
          <a:p>
            <a:r>
              <a:rPr lang="en-US" dirty="0"/>
              <a:t>And that fixes things beautifully</a:t>
            </a:r>
          </a:p>
          <a:p>
            <a:r>
              <a:rPr lang="en-US" dirty="0"/>
              <a:t>But we could improve things even more…</a:t>
            </a:r>
          </a:p>
        </p:txBody>
      </p:sp>
    </p:spTree>
    <p:extLst>
      <p:ext uri="{BB962C8B-B14F-4D97-AF65-F5344CB8AC3E}">
        <p14:creationId xmlns:p14="http://schemas.microsoft.com/office/powerpoint/2010/main" val="651530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1B72D-A9E7-744F-A07D-1DE7BB4B4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Disturbance Dependence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A5E2B-B950-5A4C-AAEF-AEEC7F9C6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lms</a:t>
            </a:r>
            <a:r>
              <a:rPr lang="en-US" dirty="0"/>
              <a:t>, we use residual dependence plots</a:t>
            </a:r>
          </a:p>
          <a:p>
            <a:pPr lvl="1"/>
            <a:r>
              <a:rPr lang="en-US" dirty="0"/>
              <a:t>residuals on y axis, fit of the model on x axis</a:t>
            </a:r>
          </a:p>
          <a:p>
            <a:pPr lvl="1"/>
            <a:r>
              <a:rPr lang="en-US" dirty="0"/>
              <a:t>this is equivalent to flattening the regression line (show animation)</a:t>
            </a:r>
          </a:p>
          <a:p>
            <a:r>
              <a:rPr lang="en-US" dirty="0"/>
              <a:t>Shadow plots give us a “fit”</a:t>
            </a:r>
          </a:p>
          <a:p>
            <a:r>
              <a:rPr lang="en-US" dirty="0"/>
              <a:t>We can then subtract out the fit to get residuals</a:t>
            </a:r>
          </a:p>
          <a:p>
            <a:pPr lvl="1"/>
            <a:r>
              <a:rPr lang="en-US" dirty="0"/>
              <a:t>but we call them disturbances in SEM</a:t>
            </a:r>
          </a:p>
          <a:p>
            <a:pPr lvl="1"/>
            <a:r>
              <a:rPr lang="en-US" dirty="0"/>
              <a:t>ideally, it should look like this…</a:t>
            </a:r>
          </a:p>
          <a:p>
            <a:pPr lvl="1"/>
            <a:r>
              <a:rPr lang="en-US" dirty="0"/>
              <a:t>If there’s misfit, we should see some trend left in the data</a:t>
            </a:r>
          </a:p>
        </p:txBody>
      </p:sp>
    </p:spTree>
    <p:extLst>
      <p:ext uri="{BB962C8B-B14F-4D97-AF65-F5344CB8AC3E}">
        <p14:creationId xmlns:p14="http://schemas.microsoft.com/office/powerpoint/2010/main" val="36490399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5CFD4-8D7B-7F4B-9B1D-58F7DF74B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75F26-CE68-374A-A5B6-BAC73D3C2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highlight local misfit</a:t>
            </a:r>
          </a:p>
          <a:p>
            <a:pPr lvl="1"/>
            <a:r>
              <a:rPr lang="en-US" dirty="0"/>
              <a:t>easy to interpret</a:t>
            </a:r>
          </a:p>
          <a:p>
            <a:r>
              <a:rPr lang="en-US" dirty="0"/>
              <a:t>Weaknesses</a:t>
            </a:r>
          </a:p>
          <a:p>
            <a:pPr lvl="1"/>
            <a:r>
              <a:rPr lang="en-US" dirty="0"/>
              <a:t>says nothing about global fit</a:t>
            </a:r>
          </a:p>
          <a:p>
            <a:pPr lvl="1"/>
            <a:r>
              <a:rPr lang="en-US" dirty="0"/>
              <a:t>Also easier said than done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1799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5AED-6976-DB49-92E0-EA1B82141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97DF0-56C2-6D4F-A6E1-FCC97DBF2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Upper diagonal = shadow plots</a:t>
            </a:r>
          </a:p>
          <a:p>
            <a:r>
              <a:rPr lang="en-US" dirty="0"/>
              <a:t>Lower = DDPs</a:t>
            </a:r>
          </a:p>
          <a:p>
            <a:r>
              <a:rPr lang="en-US" dirty="0"/>
              <a:t>This is behaving as it should</a:t>
            </a:r>
          </a:p>
        </p:txBody>
      </p:sp>
    </p:spTree>
    <p:extLst>
      <p:ext uri="{BB962C8B-B14F-4D97-AF65-F5344CB8AC3E}">
        <p14:creationId xmlns:p14="http://schemas.microsoft.com/office/powerpoint/2010/main" val="37610301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36D62-0B53-1742-B3E0-5152A89DA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B1F30-EFC7-9449-8DD0-6008310DF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768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C2952-12B8-9747-8C26-315134178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C01BB-F190-FB44-801B-5ADC0C6EF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flexplot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an R package</a:t>
            </a:r>
          </a:p>
          <a:p>
            <a:pPr lvl="2"/>
            <a:r>
              <a:rPr lang="en-US" dirty="0"/>
              <a:t>with versions in JASP and </a:t>
            </a:r>
            <a:r>
              <a:rPr lang="en-US" dirty="0" err="1"/>
              <a:t>Jamovi</a:t>
            </a:r>
            <a:endParaRPr lang="en-US" dirty="0"/>
          </a:p>
          <a:p>
            <a:pPr lvl="2"/>
            <a:r>
              <a:rPr lang="en-US" dirty="0"/>
              <a:t>future release of JASP: engine that produces all graphics</a:t>
            </a:r>
          </a:p>
          <a:p>
            <a:pPr lvl="1"/>
            <a:r>
              <a:rPr lang="en-US" dirty="0"/>
              <a:t>utilizes formula</a:t>
            </a:r>
          </a:p>
          <a:p>
            <a:pPr lvl="1"/>
            <a:r>
              <a:rPr lang="en-US" dirty="0"/>
              <a:t>automates the plotting</a:t>
            </a:r>
          </a:p>
          <a:p>
            <a:pPr lvl="1"/>
            <a:r>
              <a:rPr lang="en-US" dirty="0"/>
              <a:t>follows scientifically-generated heuristics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389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81ABF-B260-934A-8F9E-0B43938BA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Flexplot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B044F-A54E-AF46-AAB6-3D2A6AC75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2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B8137-9369-484A-BC63-691E1BA22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Different Approach to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7AC7C-AA5B-5045-92E0-E1199263C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Traditional way</a:t>
            </a:r>
          </a:p>
          <a:p>
            <a:pPr lvl="1"/>
            <a:r>
              <a:rPr lang="en-US" dirty="0"/>
              <a:t>follow decision tree</a:t>
            </a:r>
          </a:p>
          <a:p>
            <a:pPr lvl="1"/>
            <a:r>
              <a:rPr lang="en-US" dirty="0"/>
              <a:t>mechanical steps that lead to an unambiguous decision</a:t>
            </a:r>
          </a:p>
          <a:p>
            <a:r>
              <a:rPr lang="en-US" dirty="0"/>
              <a:t>Problems</a:t>
            </a:r>
          </a:p>
          <a:p>
            <a:pPr lvl="1"/>
            <a:r>
              <a:rPr lang="en-US" dirty="0"/>
              <a:t>science is messy</a:t>
            </a:r>
          </a:p>
          <a:p>
            <a:pPr lvl="2"/>
            <a:r>
              <a:rPr lang="en-US" dirty="0"/>
              <a:t>no formula for discovery (or even confirmation)</a:t>
            </a:r>
          </a:p>
          <a:p>
            <a:pPr lvl="1"/>
            <a:r>
              <a:rPr lang="en-US" dirty="0"/>
              <a:t>important information missed</a:t>
            </a:r>
          </a:p>
          <a:p>
            <a:pPr lvl="1"/>
            <a:r>
              <a:rPr lang="en-US" dirty="0"/>
              <a:t>too much faith in result</a:t>
            </a:r>
          </a:p>
          <a:p>
            <a:pPr lvl="1"/>
            <a:r>
              <a:rPr lang="en-US" dirty="0"/>
              <a:t>replication crisis</a:t>
            </a:r>
          </a:p>
        </p:txBody>
      </p:sp>
    </p:spTree>
    <p:extLst>
      <p:ext uri="{BB962C8B-B14F-4D97-AF65-F5344CB8AC3E}">
        <p14:creationId xmlns:p14="http://schemas.microsoft.com/office/powerpoint/2010/main" val="580177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6C5D-5A6B-B940-B655-7972C0776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Eight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2FBAD-E95B-C14D-9544-F89473175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State theoretical hypothesis and decision criteria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Assess psychometrics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Plot univariate distributions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Plot a graphic to match the analysis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Study the residuals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Study parameter estimates/effect sizes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Make a decision based on step 1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Replicate on a new sample</a:t>
            </a:r>
          </a:p>
        </p:txBody>
      </p:sp>
    </p:spTree>
    <p:extLst>
      <p:ext uri="{BB962C8B-B14F-4D97-AF65-F5344CB8AC3E}">
        <p14:creationId xmlns:p14="http://schemas.microsoft.com/office/powerpoint/2010/main" val="1087160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6C5D-5A6B-B940-B655-7972C0776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Eight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2FBAD-E95B-C14D-9544-F89473175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State theoretical hypothesis and decision criteria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Assess psychometrics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Plot univariate distributions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Plot a graphic to match the analysis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Study the residuals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Study parameter estimates/effect sizes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Make a decision based on step 1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Replicate on a new sample</a:t>
            </a:r>
          </a:p>
        </p:txBody>
      </p:sp>
    </p:spTree>
    <p:extLst>
      <p:ext uri="{BB962C8B-B14F-4D97-AF65-F5344CB8AC3E}">
        <p14:creationId xmlns:p14="http://schemas.microsoft.com/office/powerpoint/2010/main" val="3560246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DFEEB-ED8C-504C-B2E3-C76432FA5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Furthermore…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3E3CB-6001-9F48-934E-289F36B389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data should be plotted</a:t>
            </a:r>
          </a:p>
          <a:p>
            <a:r>
              <a:rPr lang="en-US" dirty="0"/>
              <a:t>Not summaries of data</a:t>
            </a:r>
          </a:p>
          <a:p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089878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CD9F7-28F1-BF40-A146-3F2164650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C5940B-37F0-6645-A653-494E60A3F0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2967" y="195791"/>
            <a:ext cx="11146366" cy="6082731"/>
          </a:xfrm>
        </p:spPr>
      </p:pic>
    </p:spTree>
    <p:extLst>
      <p:ext uri="{BB962C8B-B14F-4D97-AF65-F5344CB8AC3E}">
        <p14:creationId xmlns:p14="http://schemas.microsoft.com/office/powerpoint/2010/main" val="1150680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857</Words>
  <Application>Microsoft Macintosh PowerPoint</Application>
  <PresentationFormat>Widescreen</PresentationFormat>
  <Paragraphs>155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A little history</vt:lpstr>
      <vt:lpstr>Two Results</vt:lpstr>
      <vt:lpstr>Flexplot</vt:lpstr>
      <vt:lpstr>Flexplot examples</vt:lpstr>
      <vt:lpstr>A Different Approach to Data Analysis</vt:lpstr>
      <vt:lpstr>Eight Steps</vt:lpstr>
      <vt:lpstr>Eight Steps</vt:lpstr>
      <vt:lpstr>Furthermore…</vt:lpstr>
      <vt:lpstr>PowerPoint Presentation</vt:lpstr>
      <vt:lpstr>PowerPoint Presentation</vt:lpstr>
      <vt:lpstr>PowerPoint Presentation</vt:lpstr>
      <vt:lpstr>Compression</vt:lpstr>
      <vt:lpstr>Do you see the problem?</vt:lpstr>
      <vt:lpstr>Structural Equation Models are Invisible!</vt:lpstr>
      <vt:lpstr>Yet there are advantages</vt:lpstr>
      <vt:lpstr>Not that people haven’t tried…</vt:lpstr>
      <vt:lpstr>Problems…</vt:lpstr>
      <vt:lpstr>What approach do we typically take?</vt:lpstr>
      <vt:lpstr>Shadow Plots</vt:lpstr>
      <vt:lpstr>Shadow plots</vt:lpstr>
      <vt:lpstr>Complications</vt:lpstr>
      <vt:lpstr>So we need to “uncorrect” them</vt:lpstr>
      <vt:lpstr>Disturbance Dependence Plots</vt:lpstr>
      <vt:lpstr>DDPs</vt:lpstr>
      <vt:lpstr>Example plots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little history</dc:title>
  <dc:creator>Dustin Fife</dc:creator>
  <cp:lastModifiedBy>Dustin Fife</cp:lastModifiedBy>
  <cp:revision>32</cp:revision>
  <dcterms:created xsi:type="dcterms:W3CDTF">2019-11-29T20:09:21Z</dcterms:created>
  <dcterms:modified xsi:type="dcterms:W3CDTF">2019-11-29T21:17:24Z</dcterms:modified>
</cp:coreProperties>
</file>

<file path=docProps/thumbnail.jpeg>
</file>